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latypi Medium" panose="020B0604020202020204" charset="0"/>
      <p:regular r:id="rId13"/>
    </p:embeddedFont>
    <p:embeddedFont>
      <p:font typeface="Source Serif 4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25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Online Art Gallery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Connecting Artists with Art Buyers Digitally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3022"/>
            <a:ext cx="75652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Conclusion &amp; Future Vision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1962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448776"/>
            <a:ext cx="36390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Complete Digital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Connects artists and buyers securely and efficiently.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21962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Stable &amp; Secure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Built with ASP.NET Web Forms and SQL Server for reliability.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21962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448776"/>
            <a:ext cx="3053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Payment gateways, auctions, mobile apps, advanced analytics.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FF3AF6-1782-3482-F6F8-684B7F2A2FBD}"/>
              </a:ext>
            </a:extLst>
          </p:cNvPr>
          <p:cNvSpPr/>
          <p:nvPr/>
        </p:nvSpPr>
        <p:spPr>
          <a:xfrm>
            <a:off x="12835054" y="7705493"/>
            <a:ext cx="1661531" cy="52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59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98363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9F7F7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332517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3512225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For Artists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72285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Register, upload, set prices, track sales.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098363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9F7F7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332517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3512225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For Buyers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722852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Browse, purchase, manage orders.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098363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9F7F7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332517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3512225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For Admins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722852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Manage artists, approve artworks, monitor activities.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59306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Built with ASP.NET Web Forms and SQL Server, ensuring secure and smooth transactions.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D0469A-80AF-9E9F-CB9A-5BB02FBA6012}"/>
              </a:ext>
            </a:extLst>
          </p:cNvPr>
          <p:cNvSpPr/>
          <p:nvPr/>
        </p:nvSpPr>
        <p:spPr>
          <a:xfrm>
            <a:off x="12835054" y="7716644"/>
            <a:ext cx="1661531" cy="52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640" y="604361"/>
            <a:ext cx="5796677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Problem We Solve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1640" y="1584365"/>
            <a:ext cx="7660719" cy="1266587"/>
          </a:xfrm>
          <a:prstGeom prst="roundRect">
            <a:avLst>
              <a:gd name="adj" fmla="val 866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8780" y="1584365"/>
            <a:ext cx="91440" cy="1266587"/>
          </a:xfrm>
          <a:prstGeom prst="roundRect">
            <a:avLst>
              <a:gd name="adj" fmla="val 34763"/>
            </a:avLst>
          </a:prstGeom>
          <a:solidFill>
            <a:srgbClr val="3E2513"/>
          </a:solidFill>
          <a:ln/>
        </p:spPr>
      </p:sp>
      <p:sp>
        <p:nvSpPr>
          <p:cNvPr id="6" name="Text 3"/>
          <p:cNvSpPr/>
          <p:nvPr/>
        </p:nvSpPr>
        <p:spPr>
          <a:xfrm>
            <a:off x="1044892" y="1819037"/>
            <a:ext cx="320301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Limited Artist Platforms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44892" y="2277189"/>
            <a:ext cx="712279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Artists lack proper platforms to showcase and sell work.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1640" y="3062764"/>
            <a:ext cx="7660719" cy="1266587"/>
          </a:xfrm>
          <a:prstGeom prst="roundRect">
            <a:avLst>
              <a:gd name="adj" fmla="val 866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18780" y="3062764"/>
            <a:ext cx="91440" cy="1266587"/>
          </a:xfrm>
          <a:prstGeom prst="roundRect">
            <a:avLst>
              <a:gd name="adj" fmla="val 34763"/>
            </a:avLst>
          </a:prstGeom>
          <a:solidFill>
            <a:srgbClr val="3E2513"/>
          </a:solidFill>
          <a:ln/>
        </p:spPr>
      </p:sp>
      <p:sp>
        <p:nvSpPr>
          <p:cNvPr id="10" name="Text 7"/>
          <p:cNvSpPr/>
          <p:nvPr/>
        </p:nvSpPr>
        <p:spPr>
          <a:xfrm>
            <a:off x="1044892" y="3297436"/>
            <a:ext cx="337911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High Commissions &amp; Fees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44892" y="3755588"/>
            <a:ext cx="712279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Traditional and existing online galleries charge excessive fees.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1640" y="4541163"/>
            <a:ext cx="7660719" cy="1266587"/>
          </a:xfrm>
          <a:prstGeom prst="roundRect">
            <a:avLst>
              <a:gd name="adj" fmla="val 866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18780" y="4541163"/>
            <a:ext cx="91440" cy="1266587"/>
          </a:xfrm>
          <a:prstGeom prst="roundRect">
            <a:avLst>
              <a:gd name="adj" fmla="val 34763"/>
            </a:avLst>
          </a:prstGeom>
          <a:solidFill>
            <a:srgbClr val="3E2513"/>
          </a:solidFill>
          <a:ln/>
        </p:spPr>
      </p:sp>
      <p:sp>
        <p:nvSpPr>
          <p:cNvPr id="14" name="Text 11"/>
          <p:cNvSpPr/>
          <p:nvPr/>
        </p:nvSpPr>
        <p:spPr>
          <a:xfrm>
            <a:off x="1044892" y="4775835"/>
            <a:ext cx="2759512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Discovery Challenges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44892" y="5233988"/>
            <a:ext cx="712279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Buyers struggle to find diverse art and connect with artists.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1640" y="6019562"/>
            <a:ext cx="7660719" cy="1605677"/>
          </a:xfrm>
          <a:prstGeom prst="roundRect">
            <a:avLst>
              <a:gd name="adj" fmla="val 6834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18780" y="6019562"/>
            <a:ext cx="91440" cy="1605677"/>
          </a:xfrm>
          <a:prstGeom prst="roundRect">
            <a:avLst>
              <a:gd name="adj" fmla="val 34763"/>
            </a:avLst>
          </a:prstGeom>
          <a:solidFill>
            <a:srgbClr val="3E2513"/>
          </a:solidFill>
          <a:ln/>
        </p:spPr>
      </p:sp>
      <p:sp>
        <p:nvSpPr>
          <p:cNvPr id="18" name="Text 15"/>
          <p:cNvSpPr/>
          <p:nvPr/>
        </p:nvSpPr>
        <p:spPr>
          <a:xfrm>
            <a:off x="1044892" y="6254234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Lack of Verification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044892" y="6712387"/>
            <a:ext cx="7122795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Existing platforms often lack artist verification and portfolio management.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695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Our Solution: Proposed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Our system offers a comprehensive solution, combining artist portfolio management with robust e-commerce functionality.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550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Admin verification ensures authentic artists.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1770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Integrated shopping cart for smooth purchases.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5990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Detailed sales reports for artists.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0209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Role-based access control for security.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84429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Low operational costs, benefiting artists.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C38333-883E-397B-E2B4-50D1D20BE91A}"/>
              </a:ext>
            </a:extLst>
          </p:cNvPr>
          <p:cNvSpPr/>
          <p:nvPr/>
        </p:nvSpPr>
        <p:spPr>
          <a:xfrm>
            <a:off x="12835054" y="7705493"/>
            <a:ext cx="1661531" cy="52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System Architecture: ER Diagram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Entity-Relationship Diagram illustrates the core entities and their relationships within the system, ensuring data integrity and efficient management of artists, artworks, users, and transactions.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A471A1-C991-64FF-A952-65DB64BB8D54}"/>
              </a:ext>
            </a:extLst>
          </p:cNvPr>
          <p:cNvSpPr/>
          <p:nvPr/>
        </p:nvSpPr>
        <p:spPr>
          <a:xfrm>
            <a:off x="12835054" y="7705493"/>
            <a:ext cx="1661531" cy="52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675" y="561856"/>
            <a:ext cx="7665958" cy="572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System Flow: Data Flow Diagrams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7303770" y="1499949"/>
            <a:ext cx="22860" cy="6167795"/>
          </a:xfrm>
          <a:prstGeom prst="roundRect">
            <a:avLst>
              <a:gd name="adj" fmla="val 120115"/>
            </a:avLst>
          </a:prstGeom>
          <a:solidFill>
            <a:srgbClr val="D8D4D4"/>
          </a:solidFill>
          <a:ln/>
        </p:spPr>
      </p:sp>
      <p:sp>
        <p:nvSpPr>
          <p:cNvPr id="4" name="Shape 2"/>
          <p:cNvSpPr/>
          <p:nvPr/>
        </p:nvSpPr>
        <p:spPr>
          <a:xfrm>
            <a:off x="6972062" y="1694378"/>
            <a:ext cx="365998" cy="22860"/>
          </a:xfrm>
          <a:prstGeom prst="roundRect">
            <a:avLst>
              <a:gd name="adj" fmla="val 120115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7246560" y="1637169"/>
            <a:ext cx="137279" cy="137279"/>
          </a:xfrm>
          <a:prstGeom prst="roundRect">
            <a:avLst>
              <a:gd name="adj" fmla="val 333044"/>
            </a:avLst>
          </a:prstGeom>
          <a:solidFill>
            <a:srgbClr val="3E2513"/>
          </a:solidFill>
          <a:ln/>
        </p:spPr>
      </p:sp>
      <p:sp>
        <p:nvSpPr>
          <p:cNvPr id="6" name="Text 4"/>
          <p:cNvSpPr/>
          <p:nvPr/>
        </p:nvSpPr>
        <p:spPr>
          <a:xfrm>
            <a:off x="3618786" y="1562814"/>
            <a:ext cx="296429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DFD Level 0: Context View</a:t>
            </a:r>
            <a:endParaRPr lang="en-US" sz="18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758" y="2054662"/>
            <a:ext cx="4515326" cy="262770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40675" y="4888230"/>
            <a:ext cx="5942409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High-level overview of system interactions with external entities.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292340" y="2792492"/>
            <a:ext cx="365998" cy="22860"/>
          </a:xfrm>
          <a:prstGeom prst="roundRect">
            <a:avLst>
              <a:gd name="adj" fmla="val 120115"/>
            </a:avLst>
          </a:prstGeom>
          <a:solidFill>
            <a:srgbClr val="D8D4D4"/>
          </a:solidFill>
          <a:ln/>
        </p:spPr>
      </p:sp>
      <p:sp>
        <p:nvSpPr>
          <p:cNvPr id="10" name="Shape 7"/>
          <p:cNvSpPr/>
          <p:nvPr/>
        </p:nvSpPr>
        <p:spPr>
          <a:xfrm>
            <a:off x="7246560" y="2735282"/>
            <a:ext cx="137279" cy="137279"/>
          </a:xfrm>
          <a:prstGeom prst="roundRect">
            <a:avLst>
              <a:gd name="adj" fmla="val 333044"/>
            </a:avLst>
          </a:prstGeom>
          <a:solidFill>
            <a:srgbClr val="3E2513"/>
          </a:solidFill>
          <a:ln/>
        </p:spPr>
      </p:sp>
      <p:sp>
        <p:nvSpPr>
          <p:cNvPr id="11" name="Text 8"/>
          <p:cNvSpPr/>
          <p:nvPr/>
        </p:nvSpPr>
        <p:spPr>
          <a:xfrm>
            <a:off x="8047315" y="2660928"/>
            <a:ext cx="3494484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DFD Level 1: Detailed Processes</a:t>
            </a:r>
            <a:endParaRPr lang="en-US" sz="18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315" y="3152775"/>
            <a:ext cx="5942409" cy="326136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047315" y="6619994"/>
            <a:ext cx="5942409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Breaks down the main processes, showing data flow within the system.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4B42CA-D2B4-AC8D-BCD3-9682DFD0F78F}"/>
              </a:ext>
            </a:extLst>
          </p:cNvPr>
          <p:cNvSpPr/>
          <p:nvPr/>
        </p:nvSpPr>
        <p:spPr>
          <a:xfrm>
            <a:off x="12835054" y="7705493"/>
            <a:ext cx="1661531" cy="52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6977"/>
            <a:ext cx="87597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User Experience: Key Interfaces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89384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48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Home Page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Vibrant digital art space with key features and sample paintings.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689384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48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About Us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Explains mission, working process, and introduces the team.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689384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48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User Login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9768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Clean, modern design for secure user authentication.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CD6850-D7D5-711C-D3EE-B1E2A8B55FD3}"/>
              </a:ext>
            </a:extLst>
          </p:cNvPr>
          <p:cNvSpPr/>
          <p:nvPr/>
        </p:nvSpPr>
        <p:spPr>
          <a:xfrm>
            <a:off x="12835054" y="7705493"/>
            <a:ext cx="1661531" cy="52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9171"/>
            <a:ext cx="116666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Seamless Shopping &amp; Artist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21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60238"/>
            <a:ext cx="5998250" cy="29260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041469"/>
            <a:ext cx="3952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Artwork Listing &amp; Shopping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226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Browse, search, add to cart, and wishlist with ease.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293263"/>
            <a:ext cx="6073854" cy="354389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99521" y="6092309"/>
            <a:ext cx="39932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Artist Profile &amp; Listing Panel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99521" y="66734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Artists manage personal details, artwork, and inventory.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021386-0F88-F696-BDD2-121A00FD1783}"/>
              </a:ext>
            </a:extLst>
          </p:cNvPr>
          <p:cNvSpPr/>
          <p:nvPr/>
        </p:nvSpPr>
        <p:spPr>
          <a:xfrm>
            <a:off x="12835054" y="7705493"/>
            <a:ext cx="1661531" cy="52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6208"/>
            <a:ext cx="74886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Admin Control &amp; Analytics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85311"/>
            <a:ext cx="3664744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6280190" y="2454831"/>
            <a:ext cx="3664744" cy="121920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6" name="Shape 3"/>
          <p:cNvSpPr/>
          <p:nvPr/>
        </p:nvSpPr>
        <p:spPr>
          <a:xfrm>
            <a:off x="7772340" y="21451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E2513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6414" y="2349222"/>
            <a:ext cx="272177" cy="2721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37484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Artist Management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537484" y="3542705"/>
            <a:ext cx="31501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Admins manage artist records, profiles, and status updates.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71748" y="2485311"/>
            <a:ext cx="3664863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10171748" y="2454831"/>
            <a:ext cx="3664863" cy="121920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12" name="Shape 8"/>
          <p:cNvSpPr/>
          <p:nvPr/>
        </p:nvSpPr>
        <p:spPr>
          <a:xfrm>
            <a:off x="11663898" y="21451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E2513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67971" y="2349222"/>
            <a:ext cx="272177" cy="27217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29042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Sales Analytics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429042" y="3542705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Detailed dashboards for artists and admins to track performance and revenue.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6280190" y="5455682"/>
            <a:ext cx="7556421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7" name="Shape 12"/>
          <p:cNvSpPr/>
          <p:nvPr/>
        </p:nvSpPr>
        <p:spPr>
          <a:xfrm>
            <a:off x="6280190" y="5425202"/>
            <a:ext cx="7556421" cy="121920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18" name="Shape 13"/>
          <p:cNvSpPr/>
          <p:nvPr/>
        </p:nvSpPr>
        <p:spPr>
          <a:xfrm>
            <a:off x="9718179" y="511552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E2513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22252" y="5319593"/>
            <a:ext cx="272177" cy="27217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537484" y="6022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Order Overview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6537484" y="6513076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Efficient tracking of standard and custom artwork orders.</a:t>
            </a:r>
            <a:endParaRPr lang="en-US" sz="17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F17355-1457-D011-06CD-DC7178FD4656}"/>
              </a:ext>
            </a:extLst>
          </p:cNvPr>
          <p:cNvSpPr/>
          <p:nvPr/>
        </p:nvSpPr>
        <p:spPr>
          <a:xfrm>
            <a:off x="12835054" y="7705493"/>
            <a:ext cx="1661531" cy="52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421</Words>
  <Application>Microsoft Office PowerPoint</Application>
  <PresentationFormat>Custom</PresentationFormat>
  <Paragraphs>69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Platypi Medium</vt:lpstr>
      <vt:lpstr>Source Serif 4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Harsh Gilitwala</cp:lastModifiedBy>
  <cp:revision>2</cp:revision>
  <dcterms:created xsi:type="dcterms:W3CDTF">2025-11-26T08:22:47Z</dcterms:created>
  <dcterms:modified xsi:type="dcterms:W3CDTF">2025-11-26T08:25:03Z</dcterms:modified>
</cp:coreProperties>
</file>